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icago.github.io/food-inspections-evalu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6716ec99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6716ec99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6d898f38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6d898f38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6716ec99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6716ec99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6d898f38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6d898f38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6d898f38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6d898f38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6716ec99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6716ec99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6716ec99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6716ec99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6716ec99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6716ec99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6716ec99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6716ec999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6716ec99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6716ec99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716ec99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716ec99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https://chicago.github.io/food-inspections-evaluation/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6716ec99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6716ec99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6716ec999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6716ec999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716ec999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6716ec999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6ed2fa76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6ed2fa76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6716ec99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6716ec99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6716ec99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6716ec99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Revise this slide, explain nearest neighbor function better,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Distance to loop, significant hotspots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6716ec99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6716ec999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Food Inspections Failures in Chicago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391200"/>
            <a:ext cx="3470700" cy="14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Final Project: MUSA508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University of Pennsylvania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December 17, 2021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William Friedrichs &amp; Sabir Nazarov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Tm="94265">
        <p15:prstTrans prst="curtains"/>
      </p:transition>
    </mc:Choice>
    <mc:Fallback>
      <p:transition spd="slow" advTm="9426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by Grid Cell</a:t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275" y="938250"/>
            <a:ext cx="4943192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Weather Alert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1246175" y="9515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3</a:t>
            </a:r>
            <a:r>
              <a:rPr lang="en" sz="1900"/>
              <a:t> c</a:t>
            </a:r>
            <a:r>
              <a:rPr lang="en" sz="1600"/>
              <a:t>onsecutive days temperature above average: triggers sooner visits to high-risk areas</a:t>
            </a:r>
            <a:endParaRPr sz="1600"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701" y="2423136"/>
            <a:ext cx="3657874" cy="205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75" y="2147250"/>
            <a:ext cx="3326407" cy="23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Algorithm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27" y="1382750"/>
            <a:ext cx="4825398" cy="31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790525" y="1562900"/>
            <a:ext cx="32031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Tiered system of prioritization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Daily inspector routes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Re-prioritization based on repeated 311 calls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Automatic triggers for extreme weather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632125" y="3511150"/>
            <a:ext cx="451800" cy="379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4864700" y="2975700"/>
            <a:ext cx="451800" cy="379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6064300" y="1002950"/>
            <a:ext cx="451800" cy="379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5612500" y="4147700"/>
            <a:ext cx="451800" cy="379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4" name="Google Shape;224;p24"/>
          <p:cNvCxnSpPr>
            <a:stCxn id="221" idx="6"/>
            <a:endCxn id="220" idx="0"/>
          </p:cNvCxnSpPr>
          <p:nvPr/>
        </p:nvCxnSpPr>
        <p:spPr>
          <a:xfrm>
            <a:off x="5316500" y="3165600"/>
            <a:ext cx="1541400" cy="3456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4"/>
          <p:cNvCxnSpPr>
            <a:stCxn id="221" idx="0"/>
            <a:endCxn id="222" idx="4"/>
          </p:cNvCxnSpPr>
          <p:nvPr/>
        </p:nvCxnSpPr>
        <p:spPr>
          <a:xfrm rot="-5400000">
            <a:off x="4893950" y="1579350"/>
            <a:ext cx="1593000" cy="11997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4"/>
          <p:cNvCxnSpPr>
            <a:stCxn id="223" idx="0"/>
            <a:endCxn id="222" idx="5"/>
          </p:cNvCxnSpPr>
          <p:nvPr/>
        </p:nvCxnSpPr>
        <p:spPr>
          <a:xfrm rot="-5400000">
            <a:off x="4733800" y="2431700"/>
            <a:ext cx="2820600" cy="611400"/>
          </a:xfrm>
          <a:prstGeom prst="bentConnector3">
            <a:avLst>
              <a:gd name="adj1" fmla="val 49014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975" y="1183400"/>
            <a:ext cx="4246250" cy="31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5394225" y="1183400"/>
            <a:ext cx="36447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Efficient resource allocation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Shorten feedback loop to prevent critical failure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consumer confidence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Property values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1095375" y="106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 Inspection Failures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720225"/>
            <a:ext cx="6183726" cy="41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1297500" y="2963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Inspections: All Restaurants</a:t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25" y="944875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Failures by Fishnet</a:t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44900"/>
            <a:ext cx="5064300" cy="36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" name="Google Shape;189;p20">
            <a:extLst>
              <a:ext uri="{FF2B5EF4-FFF2-40B4-BE49-F238E27FC236}">
                <a16:creationId xmlns:a16="http://schemas.microsoft.com/office/drawing/2014/main" id="{648C2626-B128-4FFC-8B31-29EAEDE5DB3C}"/>
              </a:ext>
            </a:extLst>
          </p:cNvPr>
          <p:cNvSpPr/>
          <p:nvPr/>
        </p:nvSpPr>
        <p:spPr>
          <a:xfrm>
            <a:off x="1351708" y="1077460"/>
            <a:ext cx="5504700" cy="358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oogle Shape;191;p20">
            <a:extLst>
              <a:ext uri="{FF2B5EF4-FFF2-40B4-BE49-F238E27FC236}">
                <a16:creationId xmlns:a16="http://schemas.microsoft.com/office/drawing/2014/main" id="{63234658-9095-48E5-8A28-74F9849598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987" y="1183860"/>
            <a:ext cx="4719399" cy="33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Cost-Benefit 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Chicago, IL</a:t>
            </a:r>
            <a:endParaRPr/>
          </a:p>
        </p:txBody>
      </p:sp>
      <p:sp>
        <p:nvSpPr>
          <p:cNvPr id="145" name="Google Shape;145;p14"/>
          <p:cNvSpPr txBox="1"/>
          <p:nvPr/>
        </p:nvSpPr>
        <p:spPr>
          <a:xfrm>
            <a:off x="1263325" y="992600"/>
            <a:ext cx="5845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Our predictive algorithm allows for faster identification of critical violations, increasing public health and safety outcomes.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975" y="1641175"/>
            <a:ext cx="3094200" cy="196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650" y="1641175"/>
            <a:ext cx="2779155" cy="19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297500" y="1246725"/>
            <a:ext cx="3886200" cy="3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Municipalities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Departments of Health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City Commissioners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Departments of Sanitation and Services</a:t>
            </a:r>
            <a:endParaRPr sz="1900"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675" y="1218200"/>
            <a:ext cx="2707100" cy="27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D6CD582C-80CF-4CCE-A32B-0C1E50C9C698}"/>
              </a:ext>
            </a:extLst>
          </p:cNvPr>
          <p:cNvSpPr txBox="1">
            <a:spLocks/>
          </p:cNvSpPr>
          <p:nvPr/>
        </p:nvSpPr>
        <p:spPr>
          <a:xfrm>
            <a:off x="344975" y="3875625"/>
            <a:ext cx="3094200" cy="384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1200"/>
              </a:spcAft>
              <a:buFont typeface="Lato"/>
              <a:buNone/>
            </a:pPr>
            <a:r>
              <a:rPr lang="en-US"/>
              <a:t>15,000 food establishments</a:t>
            </a:r>
          </a:p>
        </p:txBody>
      </p:sp>
      <p:sp>
        <p:nvSpPr>
          <p:cNvPr id="6" name="Google Shape;142;p14">
            <a:extLst>
              <a:ext uri="{FF2B5EF4-FFF2-40B4-BE49-F238E27FC236}">
                <a16:creationId xmlns:a16="http://schemas.microsoft.com/office/drawing/2014/main" id="{CAA8468E-F741-4186-8D44-2C3426DDC971}"/>
              </a:ext>
            </a:extLst>
          </p:cNvPr>
          <p:cNvSpPr txBox="1">
            <a:spLocks/>
          </p:cNvSpPr>
          <p:nvPr/>
        </p:nvSpPr>
        <p:spPr>
          <a:xfrm>
            <a:off x="7108650" y="3875625"/>
            <a:ext cx="1385700" cy="384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1200"/>
              </a:spcAft>
              <a:buFont typeface="Lato"/>
              <a:buNone/>
            </a:pPr>
            <a:r>
              <a:rPr lang="en-US"/>
              <a:t>36 inspectors</a:t>
            </a:r>
          </a:p>
        </p:txBody>
      </p:sp>
      <p:cxnSp>
        <p:nvCxnSpPr>
          <p:cNvPr id="7" name="Google Shape;143;p14">
            <a:extLst>
              <a:ext uri="{FF2B5EF4-FFF2-40B4-BE49-F238E27FC236}">
                <a16:creationId xmlns:a16="http://schemas.microsoft.com/office/drawing/2014/main" id="{1627D34D-F0C2-4A68-9993-0833A6959E40}"/>
              </a:ext>
            </a:extLst>
          </p:cNvPr>
          <p:cNvCxnSpPr>
            <a:stCxn id="6" idx="1"/>
            <a:endCxn id="5" idx="3"/>
          </p:cNvCxnSpPr>
          <p:nvPr/>
        </p:nvCxnSpPr>
        <p:spPr>
          <a:xfrm rot="10800000">
            <a:off x="3439050" y="4068075"/>
            <a:ext cx="366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44;p14">
            <a:extLst>
              <a:ext uri="{FF2B5EF4-FFF2-40B4-BE49-F238E27FC236}">
                <a16:creationId xmlns:a16="http://schemas.microsoft.com/office/drawing/2014/main" id="{393940CA-690C-4857-8B4D-9FCF43748CFC}"/>
              </a:ext>
            </a:extLst>
          </p:cNvPr>
          <p:cNvSpPr txBox="1"/>
          <p:nvPr/>
        </p:nvSpPr>
        <p:spPr>
          <a:xfrm>
            <a:off x="4401563" y="4068075"/>
            <a:ext cx="1824900" cy="61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417 establishments per inspector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it’s Used</a:t>
            </a:r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1297500" y="1167975"/>
            <a:ext cx="4476300" cy="3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Choose a year to predict failures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dirty="0"/>
              <a:t>The tool automatically takes in risk factors from Chicago Open Data</a:t>
            </a:r>
            <a:endParaRPr sz="19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dirty="0"/>
              <a:t>Predicting the total number of inspections that will be necessary</a:t>
            </a:r>
            <a:endParaRPr sz="1900" dirty="0"/>
          </a:p>
        </p:txBody>
      </p:sp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l="10174" t="3764" r="4900" b="3736"/>
          <a:stretch/>
        </p:blipFill>
        <p:spPr>
          <a:xfrm>
            <a:off x="5984975" y="1540525"/>
            <a:ext cx="2603175" cy="206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on a Grid</a:t>
            </a: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1297500" y="1167975"/>
            <a:ext cx="4476300" cy="3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Chicago divided into 2500 cells</a:t>
            </a:r>
            <a:endParaRPr sz="1900" dirty="0"/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" sz="1900" dirty="0"/>
              <a:t>500m</a:t>
            </a:r>
            <a:r>
              <a:rPr lang="en" sz="1900" baseline="30000" dirty="0"/>
              <a:t>2</a:t>
            </a:r>
            <a:r>
              <a:rPr lang="en" sz="1900" dirty="0"/>
              <a:t>, or 2.5 city blocks</a:t>
            </a:r>
            <a:endParaRPr sz="1900" baseline="30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dirty="0"/>
              <a:t>Prediction: 		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i="1" dirty="0"/>
              <a:t>Number of failed inspections in each cell</a:t>
            </a:r>
            <a:endParaRPr sz="1900" i="1" dirty="0"/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" sz="1900" dirty="0"/>
              <a:t>Add to number of restaurants in each cell for projected inspections</a:t>
            </a:r>
            <a:endParaRPr sz="1900" dirty="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550" y="403163"/>
            <a:ext cx="2781849" cy="43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 Grid?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297500" y="1246725"/>
            <a:ext cx="3943574" cy="3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Better prediction for new establishments								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Easy introduction of other spatial features</a:t>
            </a:r>
            <a:endParaRPr sz="19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 dirty="0"/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3">
            <a:alphaModFix/>
          </a:blip>
          <a:srcRect r="4012"/>
          <a:stretch/>
        </p:blipFill>
        <p:spPr>
          <a:xfrm>
            <a:off x="4440373" y="1714500"/>
            <a:ext cx="4703627" cy="30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Factors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724" y="393750"/>
            <a:ext cx="2539397" cy="23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01" y="778525"/>
            <a:ext cx="3374100" cy="208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466" y="133675"/>
            <a:ext cx="1576136" cy="27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1297500" y="2865925"/>
            <a:ext cx="8988300" cy="20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Rodent Complaints (311 requests)</a:t>
            </a:r>
            <a:endParaRPr sz="1800" dirty="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Sanitation (311 requests)</a:t>
            </a:r>
            <a:endParaRPr sz="1800" dirty="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Ordinance Violation (Dept. of Buildings)</a:t>
            </a:r>
            <a:endParaRPr sz="1800" dirty="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Graffiti (311 service requests for removal)</a:t>
            </a:r>
            <a:endParaRPr sz="1800" dirty="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Liquor Retail (liquor store locations)</a:t>
            </a:r>
            <a:endParaRPr sz="2000" dirty="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Previous Year Food inspections</a:t>
            </a:r>
            <a:endParaRPr sz="1800" dirty="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Restaurant locations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Spatial Features: Nearest Neighbor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A67B1E-1DB2-46F0-8F8E-9670EB84A17A}"/>
              </a:ext>
            </a:extLst>
          </p:cNvPr>
          <p:cNvGrpSpPr/>
          <p:nvPr/>
        </p:nvGrpSpPr>
        <p:grpSpPr>
          <a:xfrm>
            <a:off x="3787200" y="2779200"/>
            <a:ext cx="496800" cy="640800"/>
            <a:chOff x="3787200" y="2779200"/>
            <a:chExt cx="496800" cy="640800"/>
          </a:xfrm>
        </p:grpSpPr>
        <p:sp>
          <p:nvSpPr>
            <p:cNvPr id="2" name="Flowchart: Off-page Connector 1">
              <a:extLst>
                <a:ext uri="{FF2B5EF4-FFF2-40B4-BE49-F238E27FC236}">
                  <a16:creationId xmlns:a16="http://schemas.microsoft.com/office/drawing/2014/main" id="{2C5C19A3-12DC-461D-9A10-3F7DAFA8BE4A}"/>
                </a:ext>
              </a:extLst>
            </p:cNvPr>
            <p:cNvSpPr/>
            <p:nvPr/>
          </p:nvSpPr>
          <p:spPr>
            <a:xfrm>
              <a:off x="3787200" y="2779200"/>
              <a:ext cx="496800" cy="640800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C849E33-F727-4D7F-8AD5-00054F4CBE67}"/>
                </a:ext>
              </a:extLst>
            </p:cNvPr>
            <p:cNvSpPr/>
            <p:nvPr/>
          </p:nvSpPr>
          <p:spPr>
            <a:xfrm>
              <a:off x="3877200" y="2908800"/>
              <a:ext cx="316800" cy="33120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45718E-5D9E-44A5-A2D8-628DA34ED3AA}"/>
              </a:ext>
            </a:extLst>
          </p:cNvPr>
          <p:cNvGrpSpPr/>
          <p:nvPr/>
        </p:nvGrpSpPr>
        <p:grpSpPr>
          <a:xfrm>
            <a:off x="4969200" y="2014725"/>
            <a:ext cx="357249" cy="460800"/>
            <a:chOff x="3787200" y="2779200"/>
            <a:chExt cx="496800" cy="640800"/>
          </a:xfrm>
        </p:grpSpPr>
        <p:sp>
          <p:nvSpPr>
            <p:cNvPr id="9" name="Flowchart: Off-page Connector 8">
              <a:extLst>
                <a:ext uri="{FF2B5EF4-FFF2-40B4-BE49-F238E27FC236}">
                  <a16:creationId xmlns:a16="http://schemas.microsoft.com/office/drawing/2014/main" id="{6F8613B9-9852-47BA-B459-BF5D8BDF2E25}"/>
                </a:ext>
              </a:extLst>
            </p:cNvPr>
            <p:cNvSpPr/>
            <p:nvPr/>
          </p:nvSpPr>
          <p:spPr>
            <a:xfrm>
              <a:off x="3787200" y="2779200"/>
              <a:ext cx="496800" cy="640800"/>
            </a:xfrm>
            <a:prstGeom prst="flowChartOffpageConnector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89419B-27A6-4478-9035-0DFD0897A022}"/>
                </a:ext>
              </a:extLst>
            </p:cNvPr>
            <p:cNvSpPr/>
            <p:nvPr/>
          </p:nvSpPr>
          <p:spPr>
            <a:xfrm>
              <a:off x="3877200" y="2908800"/>
              <a:ext cx="316800" cy="33120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326D6C-77F5-4E7F-B417-A452A7E18B34}"/>
              </a:ext>
            </a:extLst>
          </p:cNvPr>
          <p:cNvGrpSpPr/>
          <p:nvPr/>
        </p:nvGrpSpPr>
        <p:grpSpPr>
          <a:xfrm>
            <a:off x="1954800" y="1390800"/>
            <a:ext cx="357249" cy="460800"/>
            <a:chOff x="3787200" y="2779200"/>
            <a:chExt cx="496800" cy="640800"/>
          </a:xfrm>
        </p:grpSpPr>
        <p:sp>
          <p:nvSpPr>
            <p:cNvPr id="12" name="Flowchart: Off-page Connector 11">
              <a:extLst>
                <a:ext uri="{FF2B5EF4-FFF2-40B4-BE49-F238E27FC236}">
                  <a16:creationId xmlns:a16="http://schemas.microsoft.com/office/drawing/2014/main" id="{D667D18C-B728-4132-B5D3-E72DA6801EA4}"/>
                </a:ext>
              </a:extLst>
            </p:cNvPr>
            <p:cNvSpPr/>
            <p:nvPr/>
          </p:nvSpPr>
          <p:spPr>
            <a:xfrm>
              <a:off x="3787200" y="2779200"/>
              <a:ext cx="496800" cy="640800"/>
            </a:xfrm>
            <a:prstGeom prst="flowChartOffpageConnector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9A661B-6DF6-4BFD-9AB4-7F381754FBB8}"/>
                </a:ext>
              </a:extLst>
            </p:cNvPr>
            <p:cNvSpPr/>
            <p:nvPr/>
          </p:nvSpPr>
          <p:spPr>
            <a:xfrm>
              <a:off x="3877200" y="2908800"/>
              <a:ext cx="316800" cy="33120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1979B1-2F3E-4C44-969C-0A0DC7DCAD6B}"/>
              </a:ext>
            </a:extLst>
          </p:cNvPr>
          <p:cNvGrpSpPr/>
          <p:nvPr/>
        </p:nvGrpSpPr>
        <p:grpSpPr>
          <a:xfrm>
            <a:off x="1124400" y="3615600"/>
            <a:ext cx="553200" cy="713548"/>
            <a:chOff x="3787200" y="2779200"/>
            <a:chExt cx="496800" cy="6408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7A40EA9C-2B26-4D27-B729-42D8774F3848}"/>
                </a:ext>
              </a:extLst>
            </p:cNvPr>
            <p:cNvSpPr/>
            <p:nvPr/>
          </p:nvSpPr>
          <p:spPr>
            <a:xfrm>
              <a:off x="3787200" y="2779200"/>
              <a:ext cx="496800" cy="640800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6C66DA-C315-4B44-9922-EF1EAD57054A}"/>
                </a:ext>
              </a:extLst>
            </p:cNvPr>
            <p:cNvSpPr/>
            <p:nvPr/>
          </p:nvSpPr>
          <p:spPr>
            <a:xfrm>
              <a:off x="3877200" y="2908800"/>
              <a:ext cx="316800" cy="33120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5059C-4472-4014-AAB3-6F695A61B5E3}"/>
              </a:ext>
            </a:extLst>
          </p:cNvPr>
          <p:cNvCxnSpPr>
            <a:cxnSpLocks/>
            <a:stCxn id="2" idx="1"/>
            <a:endCxn id="15" idx="3"/>
          </p:cNvCxnSpPr>
          <p:nvPr/>
        </p:nvCxnSpPr>
        <p:spPr>
          <a:xfrm flipH="1">
            <a:off x="1677600" y="3099600"/>
            <a:ext cx="2109600" cy="87277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F23847-51F3-41A8-9AEB-46744E75766C}"/>
              </a:ext>
            </a:extLst>
          </p:cNvPr>
          <p:cNvCxnSpPr>
            <a:cxnSpLocks/>
            <a:stCxn id="2" idx="0"/>
            <a:endCxn id="12" idx="3"/>
          </p:cNvCxnSpPr>
          <p:nvPr/>
        </p:nvCxnSpPr>
        <p:spPr>
          <a:xfrm flipH="1" flipV="1">
            <a:off x="2312049" y="1621200"/>
            <a:ext cx="1723551" cy="115800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002172-4F9C-4BDC-9B92-B56DB5FC9B0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4284000" y="2245125"/>
            <a:ext cx="685200" cy="85447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F7C6F43-01AC-4874-A1A0-F3C21F78716D}"/>
              </a:ext>
            </a:extLst>
          </p:cNvPr>
          <p:cNvSpPr txBox="1"/>
          <p:nvPr/>
        </p:nvSpPr>
        <p:spPr>
          <a:xfrm>
            <a:off x="2117648" y="3307823"/>
            <a:ext cx="80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1.6 mi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19398D-1B73-4B75-B606-0763A6C6D4C9}"/>
              </a:ext>
            </a:extLst>
          </p:cNvPr>
          <p:cNvSpPr txBox="1"/>
          <p:nvPr/>
        </p:nvSpPr>
        <p:spPr>
          <a:xfrm>
            <a:off x="2835424" y="1800144"/>
            <a:ext cx="80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3.1 mi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C06B0D-7121-4300-A5C8-A55B2A0B885B}"/>
              </a:ext>
            </a:extLst>
          </p:cNvPr>
          <p:cNvSpPr txBox="1"/>
          <p:nvPr/>
        </p:nvSpPr>
        <p:spPr>
          <a:xfrm>
            <a:off x="4547473" y="2625311"/>
            <a:ext cx="80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0.4 mi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28E40B-A24D-412C-8189-24325F1146A3}"/>
              </a:ext>
            </a:extLst>
          </p:cNvPr>
          <p:cNvSpPr txBox="1"/>
          <p:nvPr/>
        </p:nvSpPr>
        <p:spPr>
          <a:xfrm>
            <a:off x="3510952" y="3355920"/>
            <a:ext cx="1961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Nearest Neighbor Distance: </a:t>
            </a:r>
            <a:r>
              <a:rPr lang="en-US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1.7 mi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3345080" y="934564"/>
            <a:ext cx="5504700" cy="358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Significant Hotspots</a:t>
            </a:r>
            <a:endParaRPr dirty="0"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7140"/>
          <a:stretch/>
        </p:blipFill>
        <p:spPr>
          <a:xfrm>
            <a:off x="3504985" y="1136864"/>
            <a:ext cx="4723975" cy="31332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6;p21">
            <a:extLst>
              <a:ext uri="{FF2B5EF4-FFF2-40B4-BE49-F238E27FC236}">
                <a16:creationId xmlns:a16="http://schemas.microsoft.com/office/drawing/2014/main" id="{FC1DAFA5-3DE9-4279-8861-C0BA9982B2C4}"/>
              </a:ext>
            </a:extLst>
          </p:cNvPr>
          <p:cNvSpPr/>
          <p:nvPr/>
        </p:nvSpPr>
        <p:spPr>
          <a:xfrm>
            <a:off x="131815" y="1307850"/>
            <a:ext cx="2859790" cy="358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 Moran’s I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F7C3B4-D245-4265-ACE7-D4BA9D429A81}"/>
              </a:ext>
            </a:extLst>
          </p:cNvPr>
          <p:cNvSpPr/>
          <p:nvPr/>
        </p:nvSpPr>
        <p:spPr>
          <a:xfrm>
            <a:off x="1271812" y="2646102"/>
            <a:ext cx="548640" cy="534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2E6264-46DC-46D3-8376-9EDFEF516172}"/>
              </a:ext>
            </a:extLst>
          </p:cNvPr>
          <p:cNvSpPr/>
          <p:nvPr/>
        </p:nvSpPr>
        <p:spPr>
          <a:xfrm>
            <a:off x="1271201" y="2112092"/>
            <a:ext cx="548640" cy="5340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19F0B9-EE2A-4A1E-8510-DB23D7832169}"/>
              </a:ext>
            </a:extLst>
          </p:cNvPr>
          <p:cNvSpPr/>
          <p:nvPr/>
        </p:nvSpPr>
        <p:spPr>
          <a:xfrm>
            <a:off x="1830062" y="2112092"/>
            <a:ext cx="548640" cy="5340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A36D-919E-4C4C-8EC9-6C3FC3BB250C}"/>
              </a:ext>
            </a:extLst>
          </p:cNvPr>
          <p:cNvSpPr/>
          <p:nvPr/>
        </p:nvSpPr>
        <p:spPr>
          <a:xfrm>
            <a:off x="1830062" y="2646102"/>
            <a:ext cx="548640" cy="5340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A229E0-06CF-4E29-A4F3-72864EBC035F}"/>
              </a:ext>
            </a:extLst>
          </p:cNvPr>
          <p:cNvSpPr/>
          <p:nvPr/>
        </p:nvSpPr>
        <p:spPr>
          <a:xfrm>
            <a:off x="1830062" y="3183339"/>
            <a:ext cx="548640" cy="5340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5BE85D-340D-4601-A66B-7FCA92249A2B}"/>
              </a:ext>
            </a:extLst>
          </p:cNvPr>
          <p:cNvSpPr/>
          <p:nvPr/>
        </p:nvSpPr>
        <p:spPr>
          <a:xfrm>
            <a:off x="1277789" y="3186566"/>
            <a:ext cx="548640" cy="5340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15722-7D06-434A-87AD-C5AE296B9FB9}"/>
              </a:ext>
            </a:extLst>
          </p:cNvPr>
          <p:cNvSpPr/>
          <p:nvPr/>
        </p:nvSpPr>
        <p:spPr>
          <a:xfrm>
            <a:off x="722561" y="3180112"/>
            <a:ext cx="548640" cy="5340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F4FCA0-2830-483E-9FB6-56FEA3FF969A}"/>
              </a:ext>
            </a:extLst>
          </p:cNvPr>
          <p:cNvCxnSpPr/>
          <p:nvPr/>
        </p:nvCxnSpPr>
        <p:spPr>
          <a:xfrm flipH="1">
            <a:off x="1050601" y="2913107"/>
            <a:ext cx="494920" cy="53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B4A94A7-4DBA-4F6F-93F6-BDEEA202688F}"/>
              </a:ext>
            </a:extLst>
          </p:cNvPr>
          <p:cNvSpPr/>
          <p:nvPr/>
        </p:nvSpPr>
        <p:spPr>
          <a:xfrm>
            <a:off x="712340" y="2646102"/>
            <a:ext cx="548640" cy="5340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69E1E0-F8DA-4E2A-B5FB-1DD47D00FC2F}"/>
              </a:ext>
            </a:extLst>
          </p:cNvPr>
          <p:cNvCxnSpPr>
            <a:cxnSpLocks/>
          </p:cNvCxnSpPr>
          <p:nvPr/>
        </p:nvCxnSpPr>
        <p:spPr>
          <a:xfrm flipH="1">
            <a:off x="975829" y="2909880"/>
            <a:ext cx="585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229F85F-538F-4A32-B9D4-A9D2571219AB}"/>
              </a:ext>
            </a:extLst>
          </p:cNvPr>
          <p:cNvSpPr/>
          <p:nvPr/>
        </p:nvSpPr>
        <p:spPr>
          <a:xfrm>
            <a:off x="701508" y="2112092"/>
            <a:ext cx="548640" cy="5340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EFFCEF-73D0-43FA-BF54-4467DF7E5804}"/>
              </a:ext>
            </a:extLst>
          </p:cNvPr>
          <p:cNvCxnSpPr>
            <a:cxnSpLocks/>
          </p:cNvCxnSpPr>
          <p:nvPr/>
        </p:nvCxnSpPr>
        <p:spPr>
          <a:xfrm flipH="1" flipV="1">
            <a:off x="996881" y="2383085"/>
            <a:ext cx="548640" cy="5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3D8B78-A76E-4548-AE40-14E95E3AC268}"/>
              </a:ext>
            </a:extLst>
          </p:cNvPr>
          <p:cNvCxnSpPr>
            <a:cxnSpLocks/>
          </p:cNvCxnSpPr>
          <p:nvPr/>
        </p:nvCxnSpPr>
        <p:spPr>
          <a:xfrm flipV="1">
            <a:off x="1545521" y="2383085"/>
            <a:ext cx="6588" cy="5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EC59F2-83E2-41C2-940D-46DF28D7AD70}"/>
              </a:ext>
            </a:extLst>
          </p:cNvPr>
          <p:cNvCxnSpPr>
            <a:cxnSpLocks/>
          </p:cNvCxnSpPr>
          <p:nvPr/>
        </p:nvCxnSpPr>
        <p:spPr>
          <a:xfrm flipV="1">
            <a:off x="1545521" y="2383085"/>
            <a:ext cx="565449" cy="53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125E5D-C7B0-4456-8FF3-102AE3BDFB74}"/>
              </a:ext>
            </a:extLst>
          </p:cNvPr>
          <p:cNvCxnSpPr>
            <a:cxnSpLocks/>
          </p:cNvCxnSpPr>
          <p:nvPr/>
        </p:nvCxnSpPr>
        <p:spPr>
          <a:xfrm>
            <a:off x="1545521" y="2919561"/>
            <a:ext cx="604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6C170D-E098-4F5C-BFC9-C9983B92330E}"/>
              </a:ext>
            </a:extLst>
          </p:cNvPr>
          <p:cNvCxnSpPr>
            <a:cxnSpLocks/>
          </p:cNvCxnSpPr>
          <p:nvPr/>
        </p:nvCxnSpPr>
        <p:spPr>
          <a:xfrm>
            <a:off x="1561711" y="2919561"/>
            <a:ext cx="549259" cy="53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1BB77F-FBC5-4B75-BB15-A8EDB67973A0}"/>
              </a:ext>
            </a:extLst>
          </p:cNvPr>
          <p:cNvCxnSpPr>
            <a:cxnSpLocks/>
          </p:cNvCxnSpPr>
          <p:nvPr/>
        </p:nvCxnSpPr>
        <p:spPr>
          <a:xfrm>
            <a:off x="1555123" y="2913106"/>
            <a:ext cx="0" cy="54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20000">
        <p15:prstTrans prst="curtains"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5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333</Words>
  <Application>Microsoft Office PowerPoint</Application>
  <PresentationFormat>On-screen Show (16:9)</PresentationFormat>
  <Paragraphs>75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Montserrat</vt:lpstr>
      <vt:lpstr>Lato</vt:lpstr>
      <vt:lpstr>Focus</vt:lpstr>
      <vt:lpstr>Predicting Food Inspections Failures in Chicago</vt:lpstr>
      <vt:lpstr>Use Case: Chicago, IL</vt:lpstr>
      <vt:lpstr>Target Audience</vt:lpstr>
      <vt:lpstr>How it’s Used</vt:lpstr>
      <vt:lpstr>Predicting on a Grid</vt:lpstr>
      <vt:lpstr>Why a Grid?</vt:lpstr>
      <vt:lpstr>Risk Factors</vt:lpstr>
      <vt:lpstr>Spatial Features: Nearest Neighbor</vt:lpstr>
      <vt:lpstr>Significant Hotspots</vt:lpstr>
      <vt:lpstr>Predictions by Grid Cell</vt:lpstr>
      <vt:lpstr>Extreme Weather Alert</vt:lpstr>
      <vt:lpstr>Scheduling Algorithm</vt:lpstr>
      <vt:lpstr>Conclusion</vt:lpstr>
      <vt:lpstr>THE END</vt:lpstr>
      <vt:lpstr>Restaurant Inspection Failures</vt:lpstr>
      <vt:lpstr>Food Inspections: All Restaurants</vt:lpstr>
      <vt:lpstr>Failures by Fishnet</vt:lpstr>
      <vt:lpstr>Prevention</vt:lpstr>
      <vt:lpstr>Cost-Benefit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Food Inspections Failures in Chicago</dc:title>
  <dc:creator>Sabir Naz</dc:creator>
  <cp:lastModifiedBy>Nazarov, Sabir</cp:lastModifiedBy>
  <cp:revision>11</cp:revision>
  <dcterms:modified xsi:type="dcterms:W3CDTF">2021-12-17T18:43:14Z</dcterms:modified>
</cp:coreProperties>
</file>